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348" r:id="rId2"/>
    <p:sldId id="366" r:id="rId3"/>
    <p:sldId id="369" r:id="rId4"/>
    <p:sldId id="367" r:id="rId5"/>
    <p:sldId id="368" r:id="rId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85606" autoAdjust="0"/>
  </p:normalViewPr>
  <p:slideViewPr>
    <p:cSldViewPr snapToGrid="0">
      <p:cViewPr varScale="1">
        <p:scale>
          <a:sx n="87" d="100"/>
          <a:sy n="87" d="100"/>
        </p:scale>
        <p:origin x="1632" y="8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1C56D13-EF16-5CEC-EBCF-07B8C5DA8326}"/>
              </a:ext>
            </a:extLst>
          </p:cNvPr>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sz="1000">
                <a:latin typeface="Arial" panose="020B0604020202020204" pitchFamily="34" charset="0"/>
                <a:cs typeface="Arial" panose="020B0604020202020204" pitchFamily="34" charset="0"/>
              </a:rPr>
              <a:t>Class – A Study Of The Psalms (48)</a:t>
            </a:r>
          </a:p>
        </p:txBody>
      </p:sp>
      <p:sp>
        <p:nvSpPr>
          <p:cNvPr id="3" name="Date Placeholder 2">
            <a:extLst>
              <a:ext uri="{FF2B5EF4-FFF2-40B4-BE49-F238E27FC236}">
                <a16:creationId xmlns:a16="http://schemas.microsoft.com/office/drawing/2014/main" id="{FB65EE3C-C4EF-12CF-3EEB-3EE156D9DDE8}"/>
              </a:ext>
            </a:extLst>
          </p:cNvPr>
          <p:cNvSpPr>
            <a:spLocks noGrp="1"/>
          </p:cNvSpPr>
          <p:nvPr>
            <p:ph type="dt" sz="quarter" idx="1"/>
          </p:nvPr>
        </p:nvSpPr>
        <p:spPr>
          <a:xfrm>
            <a:off x="4143587" y="0"/>
            <a:ext cx="3169920" cy="481728"/>
          </a:xfrm>
          <a:prstGeom prst="rect">
            <a:avLst/>
          </a:prstGeom>
        </p:spPr>
        <p:txBody>
          <a:bodyPr vert="horz" lIns="96647" tIns="48324" rIns="96647" bIns="48324" rtlCol="0"/>
          <a:lstStyle>
            <a:lvl1pPr algn="r">
              <a:defRPr sz="1200"/>
            </a:lvl1pPr>
          </a:lstStyle>
          <a:p>
            <a:r>
              <a:rPr lang="en-US" sz="1000">
                <a:latin typeface="Arial" panose="020B0604020202020204" pitchFamily="34" charset="0"/>
                <a:cs typeface="Arial" panose="020B0604020202020204" pitchFamily="34" charset="0"/>
              </a:rPr>
              <a:t>11/13/2022 am class</a:t>
            </a:r>
          </a:p>
        </p:txBody>
      </p:sp>
      <p:sp>
        <p:nvSpPr>
          <p:cNvPr id="4" name="Footer Placeholder 3">
            <a:extLst>
              <a:ext uri="{FF2B5EF4-FFF2-40B4-BE49-F238E27FC236}">
                <a16:creationId xmlns:a16="http://schemas.microsoft.com/office/drawing/2014/main" id="{CAE6DC2D-5DB0-3BFC-6904-9CD1F83B265A}"/>
              </a:ext>
            </a:extLst>
          </p:cNvPr>
          <p:cNvSpPr>
            <a:spLocks noGrp="1"/>
          </p:cNvSpPr>
          <p:nvPr>
            <p:ph type="ftr" sz="quarter" idx="2"/>
          </p:nvPr>
        </p:nvSpPr>
        <p:spPr>
          <a:xfrm>
            <a:off x="0" y="9119476"/>
            <a:ext cx="3169920" cy="481727"/>
          </a:xfrm>
          <a:prstGeom prst="rect">
            <a:avLst/>
          </a:prstGeom>
        </p:spPr>
        <p:txBody>
          <a:bodyPr vert="horz" lIns="96647" tIns="48324" rIns="96647" bIns="48324"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5342C55-01B8-A581-2E72-56216AFBF7E4}"/>
              </a:ext>
            </a:extLst>
          </p:cNvPr>
          <p:cNvSpPr>
            <a:spLocks noGrp="1"/>
          </p:cNvSpPr>
          <p:nvPr>
            <p:ph type="sldNum" sz="quarter" idx="3"/>
          </p:nvPr>
        </p:nvSpPr>
        <p:spPr>
          <a:xfrm>
            <a:off x="4143587" y="9119476"/>
            <a:ext cx="3169920" cy="481727"/>
          </a:xfrm>
          <a:prstGeom prst="rect">
            <a:avLst/>
          </a:prstGeom>
        </p:spPr>
        <p:txBody>
          <a:bodyPr vert="horz" lIns="96647" tIns="48324" rIns="96647" bIns="48324" rtlCol="0" anchor="b"/>
          <a:lstStyle>
            <a:lvl1pPr algn="r">
              <a:defRPr sz="1200"/>
            </a:lvl1pPr>
          </a:lstStyle>
          <a:p>
            <a:fld id="{D017710A-6375-4253-99F6-0D7B4C92C1E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177999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47" tIns="48324" rIns="96647" bIns="48324" rtlCol="0"/>
          <a:lstStyle>
            <a:lvl1pPr algn="l">
              <a:defRPr sz="1200"/>
            </a:lvl1pPr>
          </a:lstStyle>
          <a:p>
            <a:r>
              <a:rPr lang="en-US"/>
              <a:t>Class – A Study Of The Psalms (48)</a:t>
            </a:r>
          </a:p>
        </p:txBody>
      </p:sp>
      <p:sp>
        <p:nvSpPr>
          <p:cNvPr id="3" name="Date Placeholder 2"/>
          <p:cNvSpPr>
            <a:spLocks noGrp="1"/>
          </p:cNvSpPr>
          <p:nvPr>
            <p:ph type="dt" idx="1"/>
          </p:nvPr>
        </p:nvSpPr>
        <p:spPr>
          <a:xfrm>
            <a:off x="4143587" y="0"/>
            <a:ext cx="3169920" cy="481728"/>
          </a:xfrm>
          <a:prstGeom prst="rect">
            <a:avLst/>
          </a:prstGeom>
        </p:spPr>
        <p:txBody>
          <a:bodyPr vert="horz" lIns="96647" tIns="48324" rIns="96647" bIns="48324" rtlCol="0"/>
          <a:lstStyle>
            <a:lvl1pPr algn="r">
              <a:defRPr sz="1200"/>
            </a:lvl1pPr>
          </a:lstStyle>
          <a:p>
            <a:r>
              <a:rPr lang="en-US"/>
              <a:t>11/13/2022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47" tIns="48324" rIns="96647" bIns="48324"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47" tIns="48324" rIns="96647" bIns="48324"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6"/>
            <a:ext cx="3169920" cy="481727"/>
          </a:xfrm>
          <a:prstGeom prst="rect">
            <a:avLst/>
          </a:prstGeom>
        </p:spPr>
        <p:txBody>
          <a:bodyPr vert="horz" lIns="96647" tIns="48324" rIns="96647" bIns="48324" rtlCol="0" anchor="b"/>
          <a:lstStyle>
            <a:lvl1pPr algn="r">
              <a:defRPr sz="1200"/>
            </a:lvl1pPr>
          </a:lstStyle>
          <a:p>
            <a:fld id="{16C9FB86-4903-4A05-9396-ED55277E3105}" type="slidenum">
              <a:rPr lang="en-US" smtClean="0"/>
              <a:t>‹#›</a:t>
            </a:fld>
            <a:endParaRPr lang="en-US"/>
          </a:p>
        </p:txBody>
      </p:sp>
    </p:spTree>
    <p:extLst>
      <p:ext uri="{BB962C8B-B14F-4D97-AF65-F5344CB8AC3E}">
        <p14:creationId xmlns:p14="http://schemas.microsoft.com/office/powerpoint/2010/main" val="163654645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“David would often have seen the Lord’s enemies flourishing – temporarily – while the righteous suffered hardship and persecution. In David’s youth, Goliath openly defied the armies of the living God, “and all the men of Israel, when they saw the man, fled from him, and were sore afraid” (1 Sam. 17:4-11, 23-24). David’s anointing by Samuel did not lead him straight to the throne, but to a life hiding in wilderness regions with a few hundred supporters, whereas Saul, whom the Lord had rejected, continued to hold power in the palace and was able to muster an army of thousands (1 Sam. 22:1-2; 24:2; 26:2). Many years later, “Absalom stole the hearts of the men of Israel,” so that again David was forced to flee into the wilderness while the wicked flourished in the palace with thousands of supporters (2 Sam. 15:6, 14-28; 16:15-17:2, 11). Yet in all these situations David continued to trust in the Lord and was delivered (vv. 3, 40), whereas the wicked soon perished and were cut off.”</a:t>
            </a:r>
          </a:p>
          <a:p>
            <a:r>
              <a:rPr lang="en-US" dirty="0"/>
              <a:t>Evan and Marie Blackmore, </a:t>
            </a:r>
            <a:r>
              <a:rPr lang="en-US" i="1" dirty="0"/>
              <a:t>Psalms (I)</a:t>
            </a:r>
            <a:r>
              <a:rPr lang="en-US" i="0" dirty="0"/>
              <a:t>, Truth Commentaries, page 411</a:t>
            </a:r>
            <a:endParaRPr lang="en-US" dirty="0"/>
          </a:p>
        </p:txBody>
      </p:sp>
      <p:sp>
        <p:nvSpPr>
          <p:cNvPr id="4" name="Slide Number Placeholder 3"/>
          <p:cNvSpPr>
            <a:spLocks noGrp="1"/>
          </p:cNvSpPr>
          <p:nvPr>
            <p:ph type="sldNum" sz="quarter" idx="5"/>
          </p:nvPr>
        </p:nvSpPr>
        <p:spPr/>
        <p:txBody>
          <a:bodyPr/>
          <a:lstStyle/>
          <a:p>
            <a:fld id="{16C9FB86-4903-4A05-9396-ED55277E3105}" type="slidenum">
              <a:rPr lang="en-US" smtClean="0"/>
              <a:t>1</a:t>
            </a:fld>
            <a:endParaRPr lang="en-US"/>
          </a:p>
        </p:txBody>
      </p:sp>
      <p:sp>
        <p:nvSpPr>
          <p:cNvPr id="5" name="Date Placeholder 4">
            <a:extLst>
              <a:ext uri="{FF2B5EF4-FFF2-40B4-BE49-F238E27FC236}">
                <a16:creationId xmlns:a16="http://schemas.microsoft.com/office/drawing/2014/main" id="{ABF265C9-924E-BFC3-430C-F75B7D215079}"/>
              </a:ext>
            </a:extLst>
          </p:cNvPr>
          <p:cNvSpPr>
            <a:spLocks noGrp="1"/>
          </p:cNvSpPr>
          <p:nvPr>
            <p:ph type="dt" idx="1"/>
          </p:nvPr>
        </p:nvSpPr>
        <p:spPr/>
        <p:txBody>
          <a:bodyPr/>
          <a:lstStyle/>
          <a:p>
            <a:r>
              <a:rPr lang="en-US"/>
              <a:t>11/13/2022 am class</a:t>
            </a:r>
          </a:p>
        </p:txBody>
      </p:sp>
      <p:sp>
        <p:nvSpPr>
          <p:cNvPr id="6" name="Footer Placeholder 5">
            <a:extLst>
              <a:ext uri="{FF2B5EF4-FFF2-40B4-BE49-F238E27FC236}">
                <a16:creationId xmlns:a16="http://schemas.microsoft.com/office/drawing/2014/main" id="{A5C34AA5-CE2C-1E23-7814-2EFF41602378}"/>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A744D1AC-D3B4-0E75-D6C6-EE5E4ACD1AD3}"/>
              </a:ext>
            </a:extLst>
          </p:cNvPr>
          <p:cNvSpPr>
            <a:spLocks noGrp="1"/>
          </p:cNvSpPr>
          <p:nvPr>
            <p:ph type="hdr" sz="quarter"/>
          </p:nvPr>
        </p:nvSpPr>
        <p:spPr/>
        <p:txBody>
          <a:bodyPr/>
          <a:lstStyle/>
          <a:p>
            <a:r>
              <a:rPr lang="en-US"/>
              <a:t>Class – A Study Of The Psalms (48)</a:t>
            </a:r>
          </a:p>
        </p:txBody>
      </p:sp>
    </p:spTree>
    <p:extLst>
      <p:ext uri="{BB962C8B-B14F-4D97-AF65-F5344CB8AC3E}">
        <p14:creationId xmlns:p14="http://schemas.microsoft.com/office/powerpoint/2010/main" val="1318099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66471"/>
            <a:endParaRPr lang="en-US" dirty="0"/>
          </a:p>
        </p:txBody>
      </p:sp>
      <p:sp>
        <p:nvSpPr>
          <p:cNvPr id="4" name="Slide Number Placeholder 3"/>
          <p:cNvSpPr>
            <a:spLocks noGrp="1"/>
          </p:cNvSpPr>
          <p:nvPr>
            <p:ph type="sldNum" sz="quarter" idx="10"/>
          </p:nvPr>
        </p:nvSpPr>
        <p:spPr/>
        <p:txBody>
          <a:bodyPr/>
          <a:lstStyle/>
          <a:p>
            <a:pPr defTabSz="966471"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471" eaLnBrk="0" fontAlgn="base" hangingPunct="0">
                <a:spcBef>
                  <a:spcPct val="0"/>
                </a:spcBef>
                <a:spcAft>
                  <a:spcPct val="0"/>
                </a:spcAft>
                <a:defRPr/>
              </a:pPr>
              <a:t>2</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F6D1C853-6987-BDC6-9F0B-8BBBB5C7BD7D}"/>
              </a:ext>
            </a:extLst>
          </p:cNvPr>
          <p:cNvSpPr>
            <a:spLocks noGrp="1"/>
          </p:cNvSpPr>
          <p:nvPr>
            <p:ph type="dt" idx="1"/>
          </p:nvPr>
        </p:nvSpPr>
        <p:spPr/>
        <p:txBody>
          <a:bodyPr/>
          <a:lstStyle/>
          <a:p>
            <a:pPr defTabSz="457150"/>
            <a:r>
              <a:rPr lang="en-US">
                <a:solidFill>
                  <a:prstClr val="black"/>
                </a:solidFill>
                <a:latin typeface="Calibri" panose="020F0502020204030204"/>
              </a:rPr>
              <a:t>11/13/2022 am class</a:t>
            </a:r>
          </a:p>
        </p:txBody>
      </p:sp>
      <p:sp>
        <p:nvSpPr>
          <p:cNvPr id="6" name="Footer Placeholder 5">
            <a:extLst>
              <a:ext uri="{FF2B5EF4-FFF2-40B4-BE49-F238E27FC236}">
                <a16:creationId xmlns:a16="http://schemas.microsoft.com/office/drawing/2014/main" id="{6BBAE91E-8D91-7C01-21F1-D4B97CA7B973}"/>
              </a:ext>
            </a:extLst>
          </p:cNvPr>
          <p:cNvSpPr>
            <a:spLocks noGrp="1"/>
          </p:cNvSpPr>
          <p:nvPr>
            <p:ph type="ftr" sz="quarter" idx="4"/>
          </p:nvPr>
        </p:nvSpPr>
        <p:spPr/>
        <p:txBody>
          <a:bodyPr/>
          <a:lstStyle/>
          <a:p>
            <a:pPr defTabSz="457150"/>
            <a:r>
              <a:rPr lang="en-US">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0605AB34-FBED-B8E9-7D01-C246077869FD}"/>
              </a:ext>
            </a:extLst>
          </p:cNvPr>
          <p:cNvSpPr>
            <a:spLocks noGrp="1"/>
          </p:cNvSpPr>
          <p:nvPr>
            <p:ph type="hdr" sz="quarter"/>
          </p:nvPr>
        </p:nvSpPr>
        <p:spPr/>
        <p:txBody>
          <a:bodyPr/>
          <a:lstStyle/>
          <a:p>
            <a:pPr defTabSz="457150"/>
            <a:r>
              <a:rPr lang="en-US">
                <a:solidFill>
                  <a:prstClr val="black"/>
                </a:solidFill>
                <a:latin typeface="Calibri" panose="020F0502020204030204"/>
              </a:rPr>
              <a:t>Class – A Study Of The Psalms (48)</a:t>
            </a:r>
          </a:p>
        </p:txBody>
      </p:sp>
    </p:spTree>
    <p:extLst>
      <p:ext uri="{BB962C8B-B14F-4D97-AF65-F5344CB8AC3E}">
        <p14:creationId xmlns:p14="http://schemas.microsoft.com/office/powerpoint/2010/main" val="695297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66471"/>
            <a:r>
              <a:rPr lang="en-US" b="1" dirty="0"/>
              <a:t>Jeremiah 12:1-2</a:t>
            </a:r>
            <a:r>
              <a:rPr lang="en-US" dirty="0"/>
              <a:t> – “</a:t>
            </a:r>
            <a:r>
              <a:rPr lang="en-US" baseline="30000" dirty="0"/>
              <a:t>1</a:t>
            </a:r>
            <a:r>
              <a:rPr lang="en-US" dirty="0"/>
              <a:t> Righteous are you, O Lord, when I complain to you; yet I would plead my case before you. Why does the way of the wicked prosper? Why do all who are treacherous thrive? </a:t>
            </a:r>
            <a:r>
              <a:rPr lang="en-US" baseline="30000" dirty="0"/>
              <a:t>2</a:t>
            </a:r>
            <a:r>
              <a:rPr lang="en-US" dirty="0"/>
              <a:t> You plant them, and they take root; they grow and produce fruit;  you are near in their mouth and far from their heart.”</a:t>
            </a:r>
          </a:p>
          <a:p>
            <a:pPr defTabSz="966471"/>
            <a:r>
              <a:rPr lang="en-US" b="1" dirty="0"/>
              <a:t>Job 21:7-15</a:t>
            </a:r>
            <a:r>
              <a:rPr lang="en-US" dirty="0"/>
              <a:t> – “</a:t>
            </a:r>
            <a:r>
              <a:rPr lang="en-US" baseline="30000" dirty="0"/>
              <a:t>7</a:t>
            </a:r>
            <a:r>
              <a:rPr lang="en-US" dirty="0"/>
              <a:t>  Why do the wicked live, reach old age, and grow mighty in power? </a:t>
            </a:r>
            <a:r>
              <a:rPr lang="en-US" baseline="30000" dirty="0"/>
              <a:t>8</a:t>
            </a:r>
            <a:r>
              <a:rPr lang="en-US" dirty="0"/>
              <a:t> Their offspring are established in their presence, and their descendants before their eyes. </a:t>
            </a:r>
            <a:r>
              <a:rPr lang="en-US" baseline="30000" dirty="0"/>
              <a:t>9</a:t>
            </a:r>
            <a:r>
              <a:rPr lang="en-US" dirty="0"/>
              <a:t> Their houses are safe from fear, and no rod of God is upon them. </a:t>
            </a:r>
            <a:r>
              <a:rPr lang="en-US" baseline="30000" dirty="0"/>
              <a:t>10</a:t>
            </a:r>
            <a:r>
              <a:rPr lang="en-US" dirty="0"/>
              <a:t> Their bull breeds without fail; their cow calves and does not miscarry. </a:t>
            </a:r>
            <a:r>
              <a:rPr lang="en-US" baseline="30000" dirty="0"/>
              <a:t>11</a:t>
            </a:r>
            <a:r>
              <a:rPr lang="en-US" dirty="0"/>
              <a:t> They send out their little boys like a flock, and their children dance. </a:t>
            </a:r>
            <a:r>
              <a:rPr lang="en-US" baseline="30000" dirty="0"/>
              <a:t>12</a:t>
            </a:r>
            <a:r>
              <a:rPr lang="en-US" dirty="0"/>
              <a:t> They sing to the tambourine and the lyre and rejoice to the sound of the pipe. </a:t>
            </a:r>
            <a:r>
              <a:rPr lang="en-US" baseline="30000" dirty="0"/>
              <a:t>13</a:t>
            </a:r>
            <a:r>
              <a:rPr lang="en-US" dirty="0"/>
              <a:t> They spend their days in prosperity, and in peace they go down to Sheol. </a:t>
            </a:r>
            <a:r>
              <a:rPr lang="en-US" baseline="30000" dirty="0"/>
              <a:t>14</a:t>
            </a:r>
            <a:r>
              <a:rPr lang="en-US" dirty="0"/>
              <a:t> They say to God, 'Depart from us! We do not desire the knowledge of your ways. </a:t>
            </a:r>
            <a:r>
              <a:rPr lang="en-US" baseline="30000" dirty="0"/>
              <a:t>15</a:t>
            </a:r>
            <a:r>
              <a:rPr lang="en-US" dirty="0"/>
              <a:t> What is the Almighty, that we should serve him? And what profit do we get if we pray to him?’”</a:t>
            </a:r>
          </a:p>
          <a:p>
            <a:pPr defTabSz="966471"/>
            <a:r>
              <a:rPr lang="en-US" b="1" dirty="0"/>
              <a:t>Psalms 73:3-14</a:t>
            </a:r>
            <a:r>
              <a:rPr lang="en-US" dirty="0"/>
              <a:t> – “</a:t>
            </a:r>
            <a:r>
              <a:rPr lang="en-US" baseline="30000" dirty="0"/>
              <a:t>3</a:t>
            </a:r>
            <a:r>
              <a:rPr lang="en-US" dirty="0"/>
              <a:t>  For I was envious of the arrogant when I saw the prosperity of the wicked. </a:t>
            </a:r>
            <a:r>
              <a:rPr lang="en-US" baseline="30000" dirty="0"/>
              <a:t>4</a:t>
            </a:r>
            <a:r>
              <a:rPr lang="en-US" dirty="0"/>
              <a:t> For they have no pangs until death; their bodies are fat and sleek. </a:t>
            </a:r>
            <a:r>
              <a:rPr lang="en-US" baseline="30000" dirty="0"/>
              <a:t>5</a:t>
            </a:r>
            <a:r>
              <a:rPr lang="en-US" dirty="0"/>
              <a:t> They are not in trouble as others are; they are not stricken like the rest of mankind. </a:t>
            </a:r>
            <a:r>
              <a:rPr lang="en-US" baseline="30000" dirty="0"/>
              <a:t>6</a:t>
            </a:r>
            <a:r>
              <a:rPr lang="en-US" dirty="0"/>
              <a:t> Therefore pride is their necklace; violence covers them as a garment. </a:t>
            </a:r>
            <a:r>
              <a:rPr lang="en-US" baseline="30000" dirty="0"/>
              <a:t>7</a:t>
            </a:r>
            <a:r>
              <a:rPr lang="en-US" dirty="0"/>
              <a:t> Their eyes swell out through fatness; their hearts overflow with follies. </a:t>
            </a:r>
            <a:r>
              <a:rPr lang="en-US" baseline="30000" dirty="0"/>
              <a:t>8</a:t>
            </a:r>
            <a:r>
              <a:rPr lang="en-US" dirty="0"/>
              <a:t> They scoff and speak with malice; loftily they threaten oppression. </a:t>
            </a:r>
            <a:r>
              <a:rPr lang="en-US" baseline="30000" dirty="0"/>
              <a:t>9</a:t>
            </a:r>
            <a:r>
              <a:rPr lang="en-US" dirty="0"/>
              <a:t> They set their mouths against the heavens, and their tongue struts through the earth. </a:t>
            </a:r>
            <a:r>
              <a:rPr lang="en-US" baseline="30000" dirty="0"/>
              <a:t>10</a:t>
            </a:r>
            <a:r>
              <a:rPr lang="en-US" dirty="0"/>
              <a:t> Therefore his people turn back to them, and find no fault in them. </a:t>
            </a:r>
            <a:r>
              <a:rPr lang="en-US" baseline="30000" dirty="0"/>
              <a:t>11</a:t>
            </a:r>
            <a:r>
              <a:rPr lang="en-US" dirty="0"/>
              <a:t> And they say, ‘How can God know? Is there knowledge in the Most High?’ </a:t>
            </a:r>
            <a:r>
              <a:rPr lang="en-US" baseline="30000" dirty="0"/>
              <a:t>12</a:t>
            </a:r>
            <a:r>
              <a:rPr lang="en-US" dirty="0"/>
              <a:t> Behold, these are the wicked; always at ease, they increase in riches. </a:t>
            </a:r>
            <a:r>
              <a:rPr lang="en-US" baseline="30000" dirty="0"/>
              <a:t>13</a:t>
            </a:r>
            <a:r>
              <a:rPr lang="en-US" dirty="0"/>
              <a:t> All in vain have I kept my heart clean and washed my hands in innocence. </a:t>
            </a:r>
            <a:r>
              <a:rPr lang="en-US" baseline="30000" dirty="0"/>
              <a:t>14</a:t>
            </a:r>
            <a:r>
              <a:rPr lang="en-US" dirty="0"/>
              <a:t> For all the day long I have been stricken and rebuked every morning.”</a:t>
            </a:r>
          </a:p>
          <a:p>
            <a:pPr defTabSz="966471"/>
            <a:r>
              <a:rPr lang="en-US" b="1" dirty="0"/>
              <a:t>Psalms 37:20</a:t>
            </a:r>
            <a:r>
              <a:rPr lang="en-US" dirty="0"/>
              <a:t> – “But the wicked will perish; the enemies of the Lord are like the glory of the pastures; they vanish – like smoke they vanish away.”</a:t>
            </a:r>
          </a:p>
          <a:p>
            <a:pPr defTabSz="966471"/>
            <a:r>
              <a:rPr lang="en-US" b="1" dirty="0"/>
              <a:t>Proverbs 3:31-35</a:t>
            </a:r>
            <a:r>
              <a:rPr lang="en-US" dirty="0"/>
              <a:t> – “</a:t>
            </a:r>
            <a:r>
              <a:rPr lang="en-US" baseline="30000" dirty="0"/>
              <a:t>31</a:t>
            </a:r>
            <a:r>
              <a:rPr lang="en-US" dirty="0"/>
              <a:t>  Do not envy a man of violence and do not choose any of his ways, </a:t>
            </a:r>
            <a:r>
              <a:rPr lang="en-US" baseline="30000" dirty="0"/>
              <a:t>32</a:t>
            </a:r>
            <a:r>
              <a:rPr lang="en-US" dirty="0"/>
              <a:t> for the devious person is an abomination to the Lord, but the upright are in his confidence. </a:t>
            </a:r>
            <a:r>
              <a:rPr lang="en-US" baseline="30000" dirty="0"/>
              <a:t>33</a:t>
            </a:r>
            <a:r>
              <a:rPr lang="en-US" dirty="0"/>
              <a:t> The Lord's curse is on the house of the wicked, but he blesses the dwelling of the righteous. </a:t>
            </a:r>
            <a:r>
              <a:rPr lang="en-US" baseline="30000" dirty="0"/>
              <a:t>34</a:t>
            </a:r>
            <a:r>
              <a:rPr lang="en-US" dirty="0"/>
              <a:t> Toward the scorners he is scornful,  but to the humble he gives favor. </a:t>
            </a:r>
            <a:r>
              <a:rPr lang="en-US" baseline="30000" dirty="0"/>
              <a:t>35</a:t>
            </a:r>
            <a:r>
              <a:rPr lang="en-US" dirty="0"/>
              <a:t> The wise will inherit honor, but fools get disgrace.”</a:t>
            </a:r>
          </a:p>
          <a:p>
            <a:pPr defTabSz="966471"/>
            <a:r>
              <a:rPr lang="en-US" b="1" dirty="0"/>
              <a:t>Proverbs 24:19-20</a:t>
            </a:r>
            <a:r>
              <a:rPr lang="en-US" dirty="0"/>
              <a:t> – “</a:t>
            </a:r>
            <a:r>
              <a:rPr lang="en-US" baseline="30000" dirty="0"/>
              <a:t>19</a:t>
            </a:r>
            <a:r>
              <a:rPr lang="en-US" dirty="0"/>
              <a:t> Fret not yourself because of evildoers, and be not envious of the wicked, </a:t>
            </a:r>
            <a:r>
              <a:rPr lang="en-US" baseline="30000" dirty="0"/>
              <a:t>20</a:t>
            </a:r>
            <a:r>
              <a:rPr lang="en-US" dirty="0"/>
              <a:t> for the evil man has no future;  the lamp of the wicked will be put out.”</a:t>
            </a:r>
          </a:p>
        </p:txBody>
      </p:sp>
      <p:sp>
        <p:nvSpPr>
          <p:cNvPr id="4" name="Slide Number Placeholder 3"/>
          <p:cNvSpPr>
            <a:spLocks noGrp="1"/>
          </p:cNvSpPr>
          <p:nvPr>
            <p:ph type="sldNum" sz="quarter" idx="10"/>
          </p:nvPr>
        </p:nvSpPr>
        <p:spPr/>
        <p:txBody>
          <a:bodyPr/>
          <a:lstStyle/>
          <a:p>
            <a:pPr defTabSz="966471"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471" eaLnBrk="0" fontAlgn="base" hangingPunct="0">
                <a:spcBef>
                  <a:spcPct val="0"/>
                </a:spcBef>
                <a:spcAft>
                  <a:spcPct val="0"/>
                </a:spcAft>
                <a:defRPr/>
              </a:pPr>
              <a:t>3</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F6D1C853-6987-BDC6-9F0B-8BBBB5C7BD7D}"/>
              </a:ext>
            </a:extLst>
          </p:cNvPr>
          <p:cNvSpPr>
            <a:spLocks noGrp="1"/>
          </p:cNvSpPr>
          <p:nvPr>
            <p:ph type="dt" idx="1"/>
          </p:nvPr>
        </p:nvSpPr>
        <p:spPr/>
        <p:txBody>
          <a:bodyPr/>
          <a:lstStyle/>
          <a:p>
            <a:pPr defTabSz="457150"/>
            <a:r>
              <a:rPr lang="en-US">
                <a:solidFill>
                  <a:prstClr val="black"/>
                </a:solidFill>
                <a:latin typeface="Calibri" panose="020F0502020204030204"/>
              </a:rPr>
              <a:t>11/13/2022 am class</a:t>
            </a:r>
          </a:p>
        </p:txBody>
      </p:sp>
      <p:sp>
        <p:nvSpPr>
          <p:cNvPr id="6" name="Footer Placeholder 5">
            <a:extLst>
              <a:ext uri="{FF2B5EF4-FFF2-40B4-BE49-F238E27FC236}">
                <a16:creationId xmlns:a16="http://schemas.microsoft.com/office/drawing/2014/main" id="{6BBAE91E-8D91-7C01-21F1-D4B97CA7B973}"/>
              </a:ext>
            </a:extLst>
          </p:cNvPr>
          <p:cNvSpPr>
            <a:spLocks noGrp="1"/>
          </p:cNvSpPr>
          <p:nvPr>
            <p:ph type="ftr" sz="quarter" idx="4"/>
          </p:nvPr>
        </p:nvSpPr>
        <p:spPr/>
        <p:txBody>
          <a:bodyPr/>
          <a:lstStyle/>
          <a:p>
            <a:pPr defTabSz="457150"/>
            <a:r>
              <a:rPr lang="en-US">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0605AB34-FBED-B8E9-7D01-C246077869FD}"/>
              </a:ext>
            </a:extLst>
          </p:cNvPr>
          <p:cNvSpPr>
            <a:spLocks noGrp="1"/>
          </p:cNvSpPr>
          <p:nvPr>
            <p:ph type="hdr" sz="quarter"/>
          </p:nvPr>
        </p:nvSpPr>
        <p:spPr/>
        <p:txBody>
          <a:bodyPr/>
          <a:lstStyle/>
          <a:p>
            <a:pPr defTabSz="457150"/>
            <a:r>
              <a:rPr lang="en-US">
                <a:solidFill>
                  <a:prstClr val="black"/>
                </a:solidFill>
                <a:latin typeface="Calibri" panose="020F0502020204030204"/>
              </a:rPr>
              <a:t>Class – A Study Of The Psalms (48)</a:t>
            </a:r>
          </a:p>
        </p:txBody>
      </p:sp>
    </p:spTree>
    <p:extLst>
      <p:ext uri="{BB962C8B-B14F-4D97-AF65-F5344CB8AC3E}">
        <p14:creationId xmlns:p14="http://schemas.microsoft.com/office/powerpoint/2010/main" val="4102265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p>
        </p:txBody>
      </p:sp>
      <p:sp>
        <p:nvSpPr>
          <p:cNvPr id="355335" name="Rectangle 7"/>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355336" name="Rectangle 8"/>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355337" name="Rectangle 9"/>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355338" name="Rectangle 10"/>
          <p:cNvSpPr>
            <a:spLocks noGrp="1" noChangeArrowheads="1"/>
          </p:cNvSpPr>
          <p:nvPr>
            <p:ph type="ftr" sz="quarter" idx="3"/>
          </p:nvPr>
        </p:nvSpPr>
        <p:spPr/>
        <p:txBody>
          <a:bodyPr/>
          <a:lstStyle>
            <a:lvl1pPr>
              <a:defRPr/>
            </a:lvl1pPr>
          </a:lstStyle>
          <a:p>
            <a:endParaRPr lang="en-US"/>
          </a:p>
        </p:txBody>
      </p:sp>
      <p:sp>
        <p:nvSpPr>
          <p:cNvPr id="355339" name="Rectangle 11"/>
          <p:cNvSpPr>
            <a:spLocks noGrp="1" noChangeArrowheads="1"/>
          </p:cNvSpPr>
          <p:nvPr>
            <p:ph type="sldNum" sz="quarter" idx="4"/>
          </p:nvPr>
        </p:nvSpPr>
        <p:spPr>
          <a:xfrm>
            <a:off x="6553200" y="6248400"/>
            <a:ext cx="2133600" cy="457200"/>
          </a:xfrm>
        </p:spPr>
        <p:txBody>
          <a:bodyPr/>
          <a:lstStyle>
            <a:lvl1pPr>
              <a:defRPr b="1"/>
            </a:lvl1pPr>
          </a:lstStyle>
          <a:p>
            <a:fld id="{31AA3766-CA1C-44FE-85F6-500774F20A7E}" type="slidenum">
              <a:rPr lang="en-US"/>
              <a:pPr/>
              <a:t>‹#›</a:t>
            </a:fld>
            <a:endParaRPr lang="en-US"/>
          </a:p>
        </p:txBody>
      </p:sp>
      <p:grpSp>
        <p:nvGrpSpPr>
          <p:cNvPr id="355342" name="Group 14"/>
          <p:cNvGrpSpPr>
            <a:grpSpLocks/>
          </p:cNvGrpSpPr>
          <p:nvPr/>
        </p:nvGrpSpPr>
        <p:grpSpPr bwMode="auto">
          <a:xfrm>
            <a:off x="381000" y="304800"/>
            <a:ext cx="8391525" cy="5791200"/>
            <a:chOff x="240" y="192"/>
            <a:chExt cx="5286" cy="3648"/>
          </a:xfrm>
        </p:grpSpPr>
        <p:sp>
          <p:nvSpPr>
            <p:cNvPr id="355331" name="Rectangle 3"/>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2" name="Rectangle 4"/>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33" name="Rectangle 5"/>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4" name="Rectangle 6"/>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40" name="Line 12"/>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355341" name="Rectangle 13"/>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6258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54CFBB-18A8-46E9-8151-30C560136508}" type="slidenum">
              <a:rPr lang="en-US"/>
              <a:pPr/>
              <a:t>‹#›</a:t>
            </a:fld>
            <a:endParaRPr lang="en-US"/>
          </a:p>
        </p:txBody>
      </p:sp>
    </p:spTree>
    <p:extLst>
      <p:ext uri="{BB962C8B-B14F-4D97-AF65-F5344CB8AC3E}">
        <p14:creationId xmlns:p14="http://schemas.microsoft.com/office/powerpoint/2010/main" val="388950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9C6EBD-4B9B-4A29-89A0-EA9E3E70AFC0}" type="slidenum">
              <a:rPr lang="en-US"/>
              <a:pPr/>
              <a:t>‹#›</a:t>
            </a:fld>
            <a:endParaRPr lang="en-US"/>
          </a:p>
        </p:txBody>
      </p:sp>
    </p:spTree>
    <p:extLst>
      <p:ext uri="{BB962C8B-B14F-4D97-AF65-F5344CB8AC3E}">
        <p14:creationId xmlns:p14="http://schemas.microsoft.com/office/powerpoint/2010/main" val="40230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56EAC-D8AB-4697-843D-4B97ABDAD91E}" type="slidenum">
              <a:rPr lang="en-US"/>
              <a:pPr/>
              <a:t>‹#›</a:t>
            </a:fld>
            <a:endParaRPr lang="en-US"/>
          </a:p>
        </p:txBody>
      </p:sp>
    </p:spTree>
    <p:extLst>
      <p:ext uri="{BB962C8B-B14F-4D97-AF65-F5344CB8AC3E}">
        <p14:creationId xmlns:p14="http://schemas.microsoft.com/office/powerpoint/2010/main" val="21838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47122-0D00-434C-8980-1A807CDF0514}" type="slidenum">
              <a:rPr lang="en-US"/>
              <a:pPr/>
              <a:t>‹#›</a:t>
            </a:fld>
            <a:endParaRPr lang="en-US"/>
          </a:p>
        </p:txBody>
      </p:sp>
    </p:spTree>
    <p:extLst>
      <p:ext uri="{BB962C8B-B14F-4D97-AF65-F5344CB8AC3E}">
        <p14:creationId xmlns:p14="http://schemas.microsoft.com/office/powerpoint/2010/main" val="39285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B447-D81E-4DEE-910D-8B6C12078050}" type="slidenum">
              <a:rPr lang="en-US"/>
              <a:pPr/>
              <a:t>‹#›</a:t>
            </a:fld>
            <a:endParaRPr lang="en-US"/>
          </a:p>
        </p:txBody>
      </p:sp>
    </p:spTree>
    <p:extLst>
      <p:ext uri="{BB962C8B-B14F-4D97-AF65-F5344CB8AC3E}">
        <p14:creationId xmlns:p14="http://schemas.microsoft.com/office/powerpoint/2010/main" val="1031372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51FB7C-F784-47E8-8CAE-F32F185013A1}" type="slidenum">
              <a:rPr lang="en-US"/>
              <a:pPr/>
              <a:t>‹#›</a:t>
            </a:fld>
            <a:endParaRPr lang="en-US"/>
          </a:p>
        </p:txBody>
      </p:sp>
    </p:spTree>
    <p:extLst>
      <p:ext uri="{BB962C8B-B14F-4D97-AF65-F5344CB8AC3E}">
        <p14:creationId xmlns:p14="http://schemas.microsoft.com/office/powerpoint/2010/main" val="202297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B8DB1DD-A924-4E34-927D-ACD561AE269D}" type="slidenum">
              <a:rPr lang="en-US"/>
              <a:pPr/>
              <a:t>‹#›</a:t>
            </a:fld>
            <a:endParaRPr lang="en-US"/>
          </a:p>
        </p:txBody>
      </p:sp>
    </p:spTree>
    <p:extLst>
      <p:ext uri="{BB962C8B-B14F-4D97-AF65-F5344CB8AC3E}">
        <p14:creationId xmlns:p14="http://schemas.microsoft.com/office/powerpoint/2010/main" val="322711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26119E2-835B-46F6-A55C-0B6B72B880DE}" type="slidenum">
              <a:rPr lang="en-US"/>
              <a:pPr/>
              <a:t>‹#›</a:t>
            </a:fld>
            <a:endParaRPr lang="en-US"/>
          </a:p>
        </p:txBody>
      </p:sp>
    </p:spTree>
    <p:extLst>
      <p:ext uri="{BB962C8B-B14F-4D97-AF65-F5344CB8AC3E}">
        <p14:creationId xmlns:p14="http://schemas.microsoft.com/office/powerpoint/2010/main" val="422112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4D5B72-1952-48F5-8470-AB05FB94D489}" type="slidenum">
              <a:rPr lang="en-US"/>
              <a:pPr/>
              <a:t>‹#›</a:t>
            </a:fld>
            <a:endParaRPr lang="en-US"/>
          </a:p>
        </p:txBody>
      </p:sp>
    </p:spTree>
    <p:extLst>
      <p:ext uri="{BB962C8B-B14F-4D97-AF65-F5344CB8AC3E}">
        <p14:creationId xmlns:p14="http://schemas.microsoft.com/office/powerpoint/2010/main" val="1511238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12828-B590-4FE9-A659-F70E029BC338}" type="slidenum">
              <a:rPr lang="en-US"/>
              <a:pPr/>
              <a:t>‹#›</a:t>
            </a:fld>
            <a:endParaRPr lang="en-US"/>
          </a:p>
        </p:txBody>
      </p:sp>
    </p:spTree>
    <p:extLst>
      <p:ext uri="{BB962C8B-B14F-4D97-AF65-F5344CB8AC3E}">
        <p14:creationId xmlns:p14="http://schemas.microsoft.com/office/powerpoint/2010/main" val="25746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60000"/>
          </a:schemeClr>
        </a:solidFill>
        <a:effectLst/>
      </p:bgPr>
    </p:bg>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5430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430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543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35431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E1E627A-7E0D-4E54-87F9-74DAB094553C}" type="slidenum">
              <a:rPr lang="en-US"/>
              <a:pPr/>
              <a:t>‹#›</a:t>
            </a:fld>
            <a:endParaRPr lang="en-US"/>
          </a:p>
        </p:txBody>
      </p:sp>
      <p:grpSp>
        <p:nvGrpSpPr>
          <p:cNvPr id="354329" name="Group 25"/>
          <p:cNvGrpSpPr>
            <a:grpSpLocks/>
          </p:cNvGrpSpPr>
          <p:nvPr/>
        </p:nvGrpSpPr>
        <p:grpSpPr bwMode="auto">
          <a:xfrm>
            <a:off x="279400" y="152400"/>
            <a:ext cx="8686800" cy="1600200"/>
            <a:chOff x="176" y="96"/>
            <a:chExt cx="5472" cy="1008"/>
          </a:xfrm>
        </p:grpSpPr>
        <p:sp>
          <p:nvSpPr>
            <p:cNvPr id="354311" name="Line 7"/>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354312" name="Rectangle 8"/>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3" name="Rectangle 9"/>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4314" name="Rectangle 10"/>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5" name="Rectangle 11"/>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11661609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4674"/>
            <a:ext cx="7696200" cy="1754326"/>
          </a:xfrm>
        </p:spPr>
        <p:txBody>
          <a:bodyPr>
            <a:spAutoFit/>
          </a:bodyPr>
          <a:lstStyle/>
          <a:p>
            <a:pPr algn="ctr"/>
            <a:r>
              <a:rPr lang="en-US" dirty="0">
                <a:effectLst>
                  <a:outerShdw blurRad="38100" dist="38100" dir="2700000" algn="tl">
                    <a:srgbClr val="000000">
                      <a:alpha val="43137"/>
                    </a:srgbClr>
                  </a:outerShdw>
                </a:effectLst>
                <a:latin typeface="Segoe UI Semibold" pitchFamily="34" charset="0"/>
                <a:cs typeface="Segoe UI Semibold" pitchFamily="34" charset="0"/>
              </a:rPr>
              <a:t>God Does Not Forsake His Saints</a:t>
            </a:r>
          </a:p>
        </p:txBody>
      </p:sp>
      <p:sp>
        <p:nvSpPr>
          <p:cNvPr id="3" name="Subtitle 2"/>
          <p:cNvSpPr>
            <a:spLocks noGrp="1"/>
          </p:cNvSpPr>
          <p:nvPr>
            <p:ph type="subTitle" idx="1"/>
          </p:nvPr>
        </p:nvSpPr>
        <p:spPr>
          <a:xfrm>
            <a:off x="762000" y="3765550"/>
            <a:ext cx="7696200" cy="646331"/>
          </a:xfrm>
        </p:spPr>
        <p:txBody>
          <a:bodyPr>
            <a:spAutoFit/>
          </a:bodyPr>
          <a:lstStyle/>
          <a:p>
            <a:pPr algn="ctr"/>
            <a:r>
              <a:rPr lang="en-US" sz="3600" dirty="0">
                <a:latin typeface="Segoe UI" pitchFamily="34" charset="0"/>
                <a:cs typeface="Segoe UI" pitchFamily="34" charset="0"/>
              </a:rPr>
              <a:t>Psalms 37:1-9</a:t>
            </a:r>
          </a:p>
        </p:txBody>
      </p:sp>
      <p:sp>
        <p:nvSpPr>
          <p:cNvPr id="4" name="TextBox 3">
            <a:extLst>
              <a:ext uri="{FF2B5EF4-FFF2-40B4-BE49-F238E27FC236}">
                <a16:creationId xmlns:a16="http://schemas.microsoft.com/office/drawing/2014/main" id="{0AF7D3F5-F19D-70A8-70F4-75FC8D709CD6}"/>
              </a:ext>
            </a:extLst>
          </p:cNvPr>
          <p:cNvSpPr txBox="1"/>
          <p:nvPr/>
        </p:nvSpPr>
        <p:spPr>
          <a:xfrm>
            <a:off x="1958143" y="1035050"/>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660000"/>
                </a:solidFill>
                <a:effectLst>
                  <a:outerShdw blurRad="38100" dist="38100" dir="2700000" algn="tl">
                    <a:srgbClr val="000000"/>
                  </a:outerShdw>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660000"/>
              </a:solidFill>
              <a:effectLst/>
              <a:uLnTx/>
              <a:uFillTx/>
              <a:latin typeface="Times New Roman"/>
              <a:ea typeface="+mn-ea"/>
              <a:cs typeface="+mn-cs"/>
            </a:endParaRPr>
          </a:p>
        </p:txBody>
      </p:sp>
      <p:sp>
        <p:nvSpPr>
          <p:cNvPr id="5" name="TextBox 4">
            <a:extLst>
              <a:ext uri="{FF2B5EF4-FFF2-40B4-BE49-F238E27FC236}">
                <a16:creationId xmlns:a16="http://schemas.microsoft.com/office/drawing/2014/main" id="{BCF9C57B-7E8A-6CD0-95B6-D94FBE28B2EB}"/>
              </a:ext>
            </a:extLst>
          </p:cNvPr>
          <p:cNvSpPr txBox="1"/>
          <p:nvPr/>
        </p:nvSpPr>
        <p:spPr>
          <a:xfrm>
            <a:off x="3095337" y="5162556"/>
            <a:ext cx="297549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rgbClr val="660000"/>
                </a:solidFill>
                <a:latin typeface="Arial" panose="020B0604020202020204" pitchFamily="34" charset="0"/>
                <a:cs typeface="Arial" panose="020B0604020202020204" pitchFamily="34" charset="0"/>
              </a:rPr>
              <a:t>November 13</a:t>
            </a:r>
            <a:r>
              <a:rPr kumimoji="0" lang="en-US" sz="2400" b="1" i="0" u="none" strike="noStrike" kern="1200" cap="none" spc="0" normalizeH="0" baseline="0" noProof="0" dirty="0">
                <a:ln>
                  <a:noFill/>
                </a:ln>
                <a:solidFill>
                  <a:srgbClr val="660000"/>
                </a:solidFill>
                <a:effectLst/>
                <a:uLnTx/>
                <a:uFillTx/>
                <a:latin typeface="Arial" panose="020B0604020202020204" pitchFamily="34" charset="0"/>
                <a:ea typeface="+mn-ea"/>
                <a:cs typeface="Arial" panose="020B0604020202020204" pitchFamily="34" charset="0"/>
              </a:rPr>
              <a:t>,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152400" y="1762698"/>
            <a:ext cx="8839200" cy="3816429"/>
          </a:xfrm>
        </p:spPr>
        <p:txBody>
          <a:bodyPr wrap="square">
            <a:spAutoFit/>
          </a:bodyPr>
          <a:lstStyle/>
          <a:p>
            <a:pPr marL="0" indent="0">
              <a:spcBef>
                <a:spcPts val="0"/>
              </a:spcBef>
              <a:spcAft>
                <a:spcPts val="0"/>
              </a:spcAft>
              <a:buNone/>
            </a:pPr>
            <a:r>
              <a:rPr lang="en-US" sz="2800" dirty="0">
                <a:solidFill>
                  <a:srgbClr val="000000"/>
                </a:solidFill>
                <a:effectLst/>
                <a:ea typeface="Times New Roman" panose="02020603050405020304" pitchFamily="18" charset="0"/>
                <a:cs typeface="Times New Roman" panose="02020603050405020304" pitchFamily="18" charset="0"/>
              </a:rPr>
              <a:t>“The wicked may prosper in their wickedness (v. 7, 35) and seek to overthrow the righteous (vv. 12, 14, 32), but we are not to become angry or envious because of this (vv. 1, 7-8), because in the end they will be cut off (vv. 2, 9-10, 17, 20-22, 28, 34, 36,  38), and their weapons will hurt only themselves (v. 15). Those who depart from evil and do good will be delivered from the wicked, and will inherit the earth forever (vv. 3-7, 11, 18-19, 22-31, 33-34, 37, 39-40).”</a:t>
            </a:r>
            <a:endParaRPr lang="en-US" sz="1800" dirty="0">
              <a:solidFill>
                <a:srgbClr val="000000"/>
              </a:solidFill>
              <a:effectLst/>
              <a:ea typeface="Times New Roman" panose="02020603050405020304" pitchFamily="18" charset="0"/>
              <a:cs typeface="Times New Roman" panose="02020603050405020304" pitchFamily="18" charset="0"/>
            </a:endParaRPr>
          </a:p>
          <a:p>
            <a:pPr marL="0" indent="0">
              <a:spcBef>
                <a:spcPts val="0"/>
              </a:spcBef>
              <a:spcAft>
                <a:spcPts val="0"/>
              </a:spcAft>
              <a:buNone/>
            </a:pPr>
            <a:r>
              <a:rPr lang="en-US" sz="1800" dirty="0">
                <a:effectLst/>
                <a:ea typeface="Calibri" panose="020F0502020204030204" pitchFamily="34" charset="0"/>
                <a:cs typeface="Times New Roman" panose="02020603050405020304" pitchFamily="18" charset="0"/>
              </a:rPr>
              <a:t>Evan and Marie Blackmore, </a:t>
            </a:r>
            <a:r>
              <a:rPr lang="en-US" sz="1800" i="1" dirty="0">
                <a:effectLst/>
                <a:ea typeface="Calibri" panose="020F0502020204030204" pitchFamily="34" charset="0"/>
                <a:cs typeface="Times New Roman" panose="02020603050405020304" pitchFamily="18" charset="0"/>
              </a:rPr>
              <a:t>Psalms (I)</a:t>
            </a:r>
            <a:r>
              <a:rPr lang="en-US" sz="1800" dirty="0">
                <a:effectLst/>
                <a:ea typeface="Calibri" panose="020F0502020204030204" pitchFamily="34" charset="0"/>
                <a:cs typeface="Times New Roman" panose="02020603050405020304" pitchFamily="18" charset="0"/>
              </a:rPr>
              <a:t>, Truth Commentaries, Page 411</a:t>
            </a:r>
          </a:p>
        </p:txBody>
      </p:sp>
      <p:sp>
        <p:nvSpPr>
          <p:cNvPr id="5" name="Title 1">
            <a:extLst>
              <a:ext uri="{FF2B5EF4-FFF2-40B4-BE49-F238E27FC236}">
                <a16:creationId xmlns:a16="http://schemas.microsoft.com/office/drawing/2014/main" id="{EA40A27A-917D-CC1B-9436-856025218BAA}"/>
              </a:ext>
            </a:extLst>
          </p:cNvPr>
          <p:cNvSpPr>
            <a:spLocks noGrp="1"/>
          </p:cNvSpPr>
          <p:nvPr>
            <p:ph type="title"/>
          </p:nvPr>
        </p:nvSpPr>
        <p:spPr>
          <a:xfrm>
            <a:off x="457200" y="906959"/>
            <a:ext cx="8229600" cy="769441"/>
          </a:xfrm>
        </p:spPr>
        <p:txBody>
          <a:bodyPr>
            <a:spAutoFit/>
          </a:bodyPr>
          <a:lstStyle/>
          <a:p>
            <a:r>
              <a:rPr lang="en-US" dirty="0"/>
              <a:t>Introduction</a:t>
            </a:r>
          </a:p>
        </p:txBody>
      </p:sp>
    </p:spTree>
    <p:extLst>
      <p:ext uri="{BB962C8B-B14F-4D97-AF65-F5344CB8AC3E}">
        <p14:creationId xmlns:p14="http://schemas.microsoft.com/office/powerpoint/2010/main" val="2041850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75281" y="1762698"/>
            <a:ext cx="8991600" cy="4401205"/>
          </a:xfrm>
        </p:spPr>
        <p:txBody>
          <a:bodyPr wrap="square">
            <a:spAutoFit/>
          </a:bodyPr>
          <a:lstStyle/>
          <a:p>
            <a:pPr>
              <a:spcBef>
                <a:spcPts val="0"/>
              </a:spcBef>
              <a:spcAft>
                <a:spcPts val="0"/>
              </a:spcAft>
            </a:pPr>
            <a:r>
              <a:rPr lang="en-US" sz="2800" dirty="0">
                <a:solidFill>
                  <a:srgbClr val="000000"/>
                </a:solidFill>
                <a:effectLst/>
                <a:ea typeface="Times New Roman" panose="02020603050405020304" pitchFamily="18" charset="0"/>
                <a:cs typeface="Times New Roman" panose="02020603050405020304" pitchFamily="18" charset="0"/>
              </a:rPr>
              <a:t>Asked many times, “Why do the wicked prosper?”</a:t>
            </a:r>
          </a:p>
          <a:p>
            <a:pPr lvl="1">
              <a:spcBef>
                <a:spcPts val="0"/>
              </a:spcBef>
              <a:spcAft>
                <a:spcPts val="0"/>
              </a:spcAft>
            </a:pPr>
            <a:r>
              <a:rPr lang="en-US" dirty="0">
                <a:solidFill>
                  <a:srgbClr val="000000"/>
                </a:solidFill>
                <a:ea typeface="Calibri" panose="020F0502020204030204" pitchFamily="34" charset="0"/>
                <a:cs typeface="Times New Roman" panose="02020603050405020304" pitchFamily="18" charset="0"/>
              </a:rPr>
              <a:t>Jeremiah 12:1-2, “Why does the way of the wicked prosper?”</a:t>
            </a:r>
          </a:p>
          <a:p>
            <a:pPr lvl="1">
              <a:spcBef>
                <a:spcPts val="0"/>
              </a:spcBef>
              <a:spcAft>
                <a:spcPts val="0"/>
              </a:spcAft>
            </a:pPr>
            <a:r>
              <a:rPr lang="en-US" dirty="0">
                <a:solidFill>
                  <a:srgbClr val="000000"/>
                </a:solidFill>
                <a:effectLst/>
                <a:ea typeface="Calibri" panose="020F0502020204030204" pitchFamily="34" charset="0"/>
                <a:cs typeface="Times New Roman" panose="02020603050405020304" pitchFamily="18" charset="0"/>
              </a:rPr>
              <a:t>Job 21:7-15, “What is the Almighty, that we should serve him?”</a:t>
            </a:r>
          </a:p>
          <a:p>
            <a:pPr lvl="1">
              <a:spcBef>
                <a:spcPts val="0"/>
              </a:spcBef>
              <a:spcAft>
                <a:spcPts val="0"/>
              </a:spcAft>
            </a:pPr>
            <a:r>
              <a:rPr lang="en-US" dirty="0">
                <a:effectLst/>
                <a:ea typeface="Calibri" panose="020F0502020204030204" pitchFamily="34" charset="0"/>
                <a:cs typeface="Times New Roman" panose="02020603050405020304" pitchFamily="18" charset="0"/>
              </a:rPr>
              <a:t>Psalms 73:3-14, “For I was envious of the arrogant …”</a:t>
            </a:r>
          </a:p>
          <a:p>
            <a:pPr>
              <a:spcBef>
                <a:spcPts val="0"/>
              </a:spcBef>
              <a:spcAft>
                <a:spcPts val="0"/>
              </a:spcAft>
            </a:pPr>
            <a:r>
              <a:rPr lang="en-US" sz="2800" dirty="0">
                <a:ea typeface="Calibri" panose="020F0502020204030204" pitchFamily="34" charset="0"/>
                <a:cs typeface="Times New Roman" panose="02020603050405020304" pitchFamily="18" charset="0"/>
              </a:rPr>
              <a:t>But their prosperity does not last forever (see Verse 20)</a:t>
            </a:r>
          </a:p>
          <a:p>
            <a:pPr lvl="1">
              <a:spcBef>
                <a:spcPts val="0"/>
              </a:spcBef>
              <a:spcAft>
                <a:spcPts val="0"/>
              </a:spcAft>
            </a:pPr>
            <a:r>
              <a:rPr lang="en-US" dirty="0">
                <a:ea typeface="Calibri" panose="020F0502020204030204" pitchFamily="34" charset="0"/>
                <a:cs typeface="Times New Roman" panose="02020603050405020304" pitchFamily="18" charset="0"/>
              </a:rPr>
              <a:t>Proverbs 3:31-35, “The Lord’s curse is on the house of the wicked”</a:t>
            </a:r>
          </a:p>
          <a:p>
            <a:pPr lvl="1">
              <a:spcBef>
                <a:spcPts val="0"/>
              </a:spcBef>
              <a:spcAft>
                <a:spcPts val="0"/>
              </a:spcAft>
            </a:pPr>
            <a:r>
              <a:rPr lang="en-US" dirty="0">
                <a:ea typeface="Calibri" panose="020F0502020204030204" pitchFamily="34" charset="0"/>
                <a:cs typeface="Times New Roman" panose="02020603050405020304" pitchFamily="18" charset="0"/>
              </a:rPr>
              <a:t>Proverbs 24:19-20, “… the evil man has no future”</a:t>
            </a:r>
          </a:p>
        </p:txBody>
      </p:sp>
      <p:sp>
        <p:nvSpPr>
          <p:cNvPr id="5" name="Title 1">
            <a:extLst>
              <a:ext uri="{FF2B5EF4-FFF2-40B4-BE49-F238E27FC236}">
                <a16:creationId xmlns:a16="http://schemas.microsoft.com/office/drawing/2014/main" id="{EA40A27A-917D-CC1B-9436-856025218BAA}"/>
              </a:ext>
            </a:extLst>
          </p:cNvPr>
          <p:cNvSpPr>
            <a:spLocks noGrp="1"/>
          </p:cNvSpPr>
          <p:nvPr>
            <p:ph type="title"/>
          </p:nvPr>
        </p:nvSpPr>
        <p:spPr>
          <a:xfrm>
            <a:off x="457200" y="906959"/>
            <a:ext cx="8229600" cy="769441"/>
          </a:xfrm>
        </p:spPr>
        <p:txBody>
          <a:bodyPr>
            <a:spAutoFit/>
          </a:bodyPr>
          <a:lstStyle/>
          <a:p>
            <a:r>
              <a:rPr lang="en-US" dirty="0"/>
              <a:t>Introduction</a:t>
            </a:r>
          </a:p>
        </p:txBody>
      </p:sp>
    </p:spTree>
    <p:extLst>
      <p:ext uri="{BB962C8B-B14F-4D97-AF65-F5344CB8AC3E}">
        <p14:creationId xmlns:p14="http://schemas.microsoft.com/office/powerpoint/2010/main" val="200156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a:xfrm>
            <a:off x="457200" y="906959"/>
            <a:ext cx="8229600" cy="769441"/>
          </a:xfrm>
        </p:spPr>
        <p:txBody>
          <a:bodyPr>
            <a:spAutoFit/>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p:txBody>
          <a:bodyPr>
            <a:spAutoFit/>
          </a:bodyPr>
          <a:lstStyle/>
          <a:p>
            <a:r>
              <a:rPr lang="en-US" dirty="0"/>
              <a:t>This is an acrostic psalm</a:t>
            </a:r>
          </a:p>
          <a:p>
            <a:pPr lvl="1"/>
            <a:r>
              <a:rPr lang="en-US" dirty="0"/>
              <a:t>All 22 letters of the Hebrew alphabet are used as the first character in each section</a:t>
            </a:r>
          </a:p>
          <a:p>
            <a:pPr lvl="1"/>
            <a:r>
              <a:rPr lang="en-US" dirty="0"/>
              <a:t>In verses 1-9 the sections are:</a:t>
            </a:r>
          </a:p>
          <a:p>
            <a:pPr lvl="2"/>
            <a:r>
              <a:rPr lang="en-US" dirty="0"/>
              <a:t>Aleph – Verses 1-2, “Fret not …”</a:t>
            </a:r>
          </a:p>
          <a:p>
            <a:pPr lvl="2"/>
            <a:r>
              <a:rPr lang="en-US" dirty="0"/>
              <a:t>Beth – Verses 3-4, “Trust … Delight …”</a:t>
            </a:r>
          </a:p>
          <a:p>
            <a:pPr lvl="2"/>
            <a:r>
              <a:rPr lang="en-US" dirty="0"/>
              <a:t>Gimel – Verses 5-6, “Commit …”</a:t>
            </a:r>
          </a:p>
          <a:p>
            <a:pPr lvl="2"/>
            <a:r>
              <a:rPr lang="en-US" dirty="0"/>
              <a:t>Daleth – Verse 7, “Be still … wait patiently …”</a:t>
            </a:r>
          </a:p>
          <a:p>
            <a:pPr lvl="2"/>
            <a:r>
              <a:rPr lang="en-US" dirty="0"/>
              <a:t>He – Verses 8-9, “Refrain from anger …”</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04992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a:xfrm>
            <a:off x="457200" y="906959"/>
            <a:ext cx="8229600" cy="769441"/>
          </a:xfrm>
        </p:spPr>
        <p:txBody>
          <a:bodyPr>
            <a:spAutoFit/>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a:xfrm>
            <a:off x="457200" y="1828800"/>
            <a:ext cx="8229600" cy="4869025"/>
          </a:xfrm>
        </p:spPr>
        <p:txBody>
          <a:bodyPr>
            <a:spAutoFit/>
          </a:bodyPr>
          <a:lstStyle/>
          <a:p>
            <a:r>
              <a:rPr lang="en-US" dirty="0"/>
              <a:t>The nine acrostic psalms:</a:t>
            </a:r>
          </a:p>
          <a:p>
            <a:pPr lvl="1"/>
            <a:r>
              <a:rPr lang="en-US" dirty="0"/>
              <a:t>9, 10, 25, 34, 37, 111, 112, 119, 145</a:t>
            </a:r>
          </a:p>
          <a:p>
            <a:r>
              <a:rPr lang="en-US" dirty="0"/>
              <a:t>There are acrostics also in:</a:t>
            </a:r>
          </a:p>
          <a:p>
            <a:pPr lvl="1"/>
            <a:r>
              <a:rPr lang="en-US" dirty="0"/>
              <a:t>Proverbs 31:10-31</a:t>
            </a:r>
          </a:p>
          <a:p>
            <a:pPr lvl="1"/>
            <a:r>
              <a:rPr lang="en-US" dirty="0"/>
              <a:t>Lamentations</a:t>
            </a:r>
          </a:p>
          <a:p>
            <a:pPr lvl="1"/>
            <a:r>
              <a:rPr lang="en-US" dirty="0"/>
              <a:t>Nahum 1:2-8</a:t>
            </a:r>
          </a:p>
          <a:p>
            <a:r>
              <a:rPr lang="en-US" dirty="0"/>
              <a:t>Why acrostics?</a:t>
            </a:r>
          </a:p>
          <a:p>
            <a:pPr lvl="1"/>
            <a:r>
              <a:rPr lang="en-US" dirty="0"/>
              <a:t>Perhaps a sense of completeness (i.e. – A to Z)</a:t>
            </a:r>
          </a:p>
          <a:p>
            <a:pPr lvl="1"/>
            <a:r>
              <a:rPr lang="en-US" dirty="0"/>
              <a:t>Perhaps to assist in memorization</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185772359"/>
      </p:ext>
    </p:extLst>
  </p:cSld>
  <p:clrMapOvr>
    <a:masterClrMapping/>
  </p:clrMapOvr>
</p:sld>
</file>

<file path=ppt/theme/theme1.xml><?xml version="1.0" encoding="utf-8"?>
<a:theme xmlns:a="http://schemas.openxmlformats.org/drawingml/2006/main" name="Quadrant design template">
  <a:themeElements>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Office Them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Office Them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Office Them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Office Them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Office Them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607</TotalTime>
  <Words>1253</Words>
  <Application>Microsoft Office PowerPoint</Application>
  <PresentationFormat>On-screen Show (4:3)</PresentationFormat>
  <Paragraphs>58</Paragraphs>
  <Slides>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Segoe UI</vt:lpstr>
      <vt:lpstr>Segoe UI Semibold</vt:lpstr>
      <vt:lpstr>Times New Roman</vt:lpstr>
      <vt:lpstr>Wingdings</vt:lpstr>
      <vt:lpstr>Quadrant design template</vt:lpstr>
      <vt:lpstr>God Does Not Forsake His Saints</vt:lpstr>
      <vt:lpstr>Introduction</vt:lpstr>
      <vt:lpstr>Introduction</vt:lpstr>
      <vt:lpstr>Introduction</vt:lpstr>
      <vt:lpstr>Introduction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Anger Rules</dc:title>
  <dc:creator>mgalloway2715@gmail.com</dc:creator>
  <cp:lastModifiedBy>Richard Lidh</cp:lastModifiedBy>
  <cp:revision>25</cp:revision>
  <cp:lastPrinted>2022-11-15T06:23:06Z</cp:lastPrinted>
  <dcterms:created xsi:type="dcterms:W3CDTF">2022-11-02T18:25:38Z</dcterms:created>
  <dcterms:modified xsi:type="dcterms:W3CDTF">2022-11-15T06:23:33Z</dcterms:modified>
</cp:coreProperties>
</file>